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2"/>
  </p:notesMasterIdLst>
  <p:handoutMasterIdLst>
    <p:handoutMasterId r:id="rId43"/>
  </p:handoutMasterIdLst>
  <p:sldIdLst>
    <p:sldId id="335" r:id="rId2"/>
    <p:sldId id="321" r:id="rId3"/>
    <p:sldId id="319" r:id="rId4"/>
    <p:sldId id="257" r:id="rId5"/>
    <p:sldId id="307" r:id="rId6"/>
    <p:sldId id="344" r:id="rId7"/>
    <p:sldId id="298" r:id="rId8"/>
    <p:sldId id="299" r:id="rId9"/>
    <p:sldId id="309" r:id="rId10"/>
    <p:sldId id="329" r:id="rId11"/>
    <p:sldId id="262" r:id="rId12"/>
    <p:sldId id="261" r:id="rId13"/>
    <p:sldId id="285" r:id="rId14"/>
    <p:sldId id="336" r:id="rId15"/>
    <p:sldId id="264" r:id="rId16"/>
    <p:sldId id="337" r:id="rId17"/>
    <p:sldId id="304" r:id="rId18"/>
    <p:sldId id="339" r:id="rId19"/>
    <p:sldId id="330" r:id="rId20"/>
    <p:sldId id="328" r:id="rId21"/>
    <p:sldId id="325" r:id="rId22"/>
    <p:sldId id="326" r:id="rId23"/>
    <p:sldId id="340" r:id="rId24"/>
    <p:sldId id="324" r:id="rId25"/>
    <p:sldId id="323" r:id="rId26"/>
    <p:sldId id="297" r:id="rId27"/>
    <p:sldId id="259" r:id="rId28"/>
    <p:sldId id="293" r:id="rId29"/>
    <p:sldId id="286" r:id="rId30"/>
    <p:sldId id="332" r:id="rId31"/>
    <p:sldId id="333" r:id="rId32"/>
    <p:sldId id="277" r:id="rId33"/>
    <p:sldId id="317" r:id="rId34"/>
    <p:sldId id="334" r:id="rId35"/>
    <p:sldId id="269" r:id="rId36"/>
    <p:sldId id="272" r:id="rId37"/>
    <p:sldId id="341" r:id="rId38"/>
    <p:sldId id="301" r:id="rId39"/>
    <p:sldId id="345" r:id="rId40"/>
    <p:sldId id="343" r:id="rId41"/>
  </p:sldIdLst>
  <p:sldSz cx="12192000" cy="6858000"/>
  <p:notesSz cx="7099300" cy="10234613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071"/>
    <a:srgbClr val="DE68FF"/>
    <a:srgbClr val="FF9786"/>
    <a:srgbClr val="D3000F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482" autoAdjust="0"/>
  </p:normalViewPr>
  <p:slideViewPr>
    <p:cSldViewPr snapToGrid="0">
      <p:cViewPr varScale="1">
        <p:scale>
          <a:sx n="96" d="100"/>
          <a:sy n="96" d="100"/>
        </p:scale>
        <p:origin x="-120" y="-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 AI winter --- logic (exceptions,</a:t>
            </a:r>
            <a:r>
              <a:rPr lang="en-US" baseline="0" dirty="0" smtClean="0"/>
              <a:t> etc.  +  so much knowledge --- can learn)</a:t>
            </a:r>
          </a:p>
          <a:p>
            <a:endParaRPr lang="en-US" baseline="0" dirty="0" smtClean="0"/>
          </a:p>
          <a:p>
            <a:r>
              <a:rPr lang="en-US" dirty="0" smtClean="0"/>
              <a:t>Diagnosis: temperature, blood</a:t>
            </a:r>
            <a:r>
              <a:rPr lang="en-US" baseline="0" dirty="0" smtClean="0"/>
              <a:t> pressure, types of pain </a:t>
            </a:r>
            <a:r>
              <a:rPr lang="en-US" baseline="0" dirty="0" smtClean="0">
                <a:sym typeface="Wingdings"/>
              </a:rPr>
              <a:t> disease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Speech: temporal signal of pressure variation  words and sentences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Tracking objects: e.g. helicopter you saw in last lecture, combines </a:t>
            </a:r>
            <a:r>
              <a:rPr lang="en-US" baseline="0" dirty="0" err="1" smtClean="0">
                <a:sym typeface="Wingdings"/>
              </a:rPr>
              <a:t>gps</a:t>
            </a:r>
            <a:r>
              <a:rPr lang="en-US" baseline="0" dirty="0" smtClean="0">
                <a:sym typeface="Wingdings"/>
              </a:rPr>
              <a:t> data with accelerometers, gyros and magnetic compass to infer its position and orientation using probabilistic reasoning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dirty="0" smtClean="0"/>
              <a:t>Robot mapping: turns out if you put a camera on the helicopter, it would not only be able to fly upside down, but also build</a:t>
            </a:r>
            <a:r>
              <a:rPr lang="en-US" baseline="0" dirty="0" smtClean="0"/>
              <a:t> a map of the environment!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Genetics: discovery of gene interactions from gene expression data</a:t>
            </a:r>
          </a:p>
          <a:p>
            <a:endParaRPr lang="en-US" baseline="0" dirty="0" smtClean="0"/>
          </a:p>
          <a:p>
            <a:r>
              <a:rPr lang="en-US" baseline="0" dirty="0" smtClean="0"/>
              <a:t>Error correcting codes: which we use on pretty much all our digital communication lines.  They ensure that even in the presence of noise (which is everywhere) we can communicate reliably.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OK: how do we collect all that knowledge in general?  --- Part III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Good news: We are going to learn about the tools that got us out of AI winter</a:t>
            </a:r>
          </a:p>
          <a:p>
            <a:r>
              <a:rPr lang="en-US" baseline="0" dirty="0" smtClean="0"/>
              <a:t>The other news: It’s going to get very mathematical!  Total shift in gears compared to what we have looked at before.  </a:t>
            </a:r>
          </a:p>
          <a:p>
            <a:r>
              <a:rPr lang="en-US" baseline="0" dirty="0" smtClean="0"/>
              <a:t>And yet other news: Time for a fresh start --- which might help if you fell behind in the past weeks.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2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“sort this list”  or “add these two numbers”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tags" Target="../tags/tag11.xml"/><Relationship Id="rId9" Type="http://schemas.openxmlformats.org/officeDocument/2006/relationships/tags" Target="../tags/tag12.xml"/><Relationship Id="rId10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" Type="http://schemas.openxmlformats.org/officeDocument/2006/relationships/tags" Target="../tags/tag13.x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26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11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" Type="http://schemas.openxmlformats.org/officeDocument/2006/relationships/tags" Target="../tags/tag22.xml"/><Relationship Id="rId2" Type="http://schemas.openxmlformats.org/officeDocument/2006/relationships/tags" Target="../tags/tag23.xml"/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6" Type="http://schemas.openxmlformats.org/officeDocument/2006/relationships/tags" Target="../tags/tag27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6.png"/><Relationship Id="rId9" Type="http://schemas.openxmlformats.org/officeDocument/2006/relationships/image" Target="../media/image31.png"/><Relationship Id="rId10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4.png"/><Relationship Id="rId1" Type="http://schemas.openxmlformats.org/officeDocument/2006/relationships/tags" Target="../tags/tag28.xml"/><Relationship Id="rId2" Type="http://schemas.openxmlformats.org/officeDocument/2006/relationships/tags" Target="../tags/tag29.xml"/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26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1" Type="http://schemas.openxmlformats.org/officeDocument/2006/relationships/tags" Target="../tags/tag33.xml"/><Relationship Id="rId2" Type="http://schemas.openxmlformats.org/officeDocument/2006/relationships/tags" Target="../tags/tag34.xml"/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tags" Target="../tags/tag37.xml"/><Relationship Id="rId6" Type="http://schemas.openxmlformats.org/officeDocument/2006/relationships/tags" Target="../tags/tag38.xml"/><Relationship Id="rId7" Type="http://schemas.openxmlformats.org/officeDocument/2006/relationships/tags" Target="../tags/tag39.xml"/><Relationship Id="rId8" Type="http://schemas.openxmlformats.org/officeDocument/2006/relationships/tags" Target="../tags/tag40.xml"/><Relationship Id="rId9" Type="http://schemas.openxmlformats.org/officeDocument/2006/relationships/tags" Target="../tags/tag41.xml"/><Relationship Id="rId10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26.png"/><Relationship Id="rId9" Type="http://schemas.openxmlformats.org/officeDocument/2006/relationships/image" Target="../media/image49.png"/><Relationship Id="rId1" Type="http://schemas.openxmlformats.org/officeDocument/2006/relationships/tags" Target="../tags/tag43.xml"/><Relationship Id="rId2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10" Type="http://schemas.openxmlformats.org/officeDocument/2006/relationships/tags" Target="../tags/tag56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26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41.png"/><Relationship Id="rId1" Type="http://schemas.openxmlformats.org/officeDocument/2006/relationships/tags" Target="../tags/tag47.xml"/><Relationship Id="rId2" Type="http://schemas.openxmlformats.org/officeDocument/2006/relationships/tags" Target="../tags/tag48.xml"/><Relationship Id="rId3" Type="http://schemas.openxmlformats.org/officeDocument/2006/relationships/tags" Target="../tags/tag49.xml"/><Relationship Id="rId4" Type="http://schemas.openxmlformats.org/officeDocument/2006/relationships/tags" Target="../tags/tag50.xml"/><Relationship Id="rId5" Type="http://schemas.openxmlformats.org/officeDocument/2006/relationships/tags" Target="../tags/tag51.xml"/><Relationship Id="rId6" Type="http://schemas.openxmlformats.org/officeDocument/2006/relationships/tags" Target="../tags/tag52.xml"/><Relationship Id="rId7" Type="http://schemas.openxmlformats.org/officeDocument/2006/relationships/tags" Target="../tags/tag53.xml"/><Relationship Id="rId8" Type="http://schemas.openxmlformats.org/officeDocument/2006/relationships/tags" Target="../tags/tag5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20" Type="http://schemas.openxmlformats.org/officeDocument/2006/relationships/image" Target="../media/image41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9.png"/><Relationship Id="rId10" Type="http://schemas.openxmlformats.org/officeDocument/2006/relationships/tags" Target="../tags/tag66.xml"/><Relationship Id="rId11" Type="http://schemas.openxmlformats.org/officeDocument/2006/relationships/tags" Target="../tags/tag67.xml"/><Relationship Id="rId12" Type="http://schemas.openxmlformats.org/officeDocument/2006/relationships/slideLayout" Target="../slideLayouts/slideLayout2.xml"/><Relationship Id="rId13" Type="http://schemas.openxmlformats.org/officeDocument/2006/relationships/image" Target="../media/image58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26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1" Type="http://schemas.openxmlformats.org/officeDocument/2006/relationships/tags" Target="../tags/tag57.xml"/><Relationship Id="rId2" Type="http://schemas.openxmlformats.org/officeDocument/2006/relationships/tags" Target="../tags/tag58.xml"/><Relationship Id="rId3" Type="http://schemas.openxmlformats.org/officeDocument/2006/relationships/tags" Target="../tags/tag59.xml"/><Relationship Id="rId4" Type="http://schemas.openxmlformats.org/officeDocument/2006/relationships/tags" Target="../tags/tag60.xml"/><Relationship Id="rId5" Type="http://schemas.openxmlformats.org/officeDocument/2006/relationships/tags" Target="../tags/tag61.xml"/><Relationship Id="rId6" Type="http://schemas.openxmlformats.org/officeDocument/2006/relationships/tags" Target="../tags/tag62.xml"/><Relationship Id="rId7" Type="http://schemas.openxmlformats.org/officeDocument/2006/relationships/tags" Target="../tags/tag63.xml"/><Relationship Id="rId8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4" Type="http://schemas.openxmlformats.org/officeDocument/2006/relationships/tags" Target="../tags/tag71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7" Type="http://schemas.openxmlformats.org/officeDocument/2006/relationships/image" Target="../media/image57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tags" Target="../tags/tag68.xml"/><Relationship Id="rId2" Type="http://schemas.openxmlformats.org/officeDocument/2006/relationships/tags" Target="../tags/tag6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7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4" Type="http://schemas.openxmlformats.org/officeDocument/2006/relationships/tags" Target="../tags/tag7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0.png"/><Relationship Id="rId9" Type="http://schemas.openxmlformats.org/officeDocument/2006/relationships/image" Target="../media/image26.png"/><Relationship Id="rId1" Type="http://schemas.openxmlformats.org/officeDocument/2006/relationships/tags" Target="../tags/tag73.xml"/><Relationship Id="rId2" Type="http://schemas.openxmlformats.org/officeDocument/2006/relationships/tags" Target="../tags/tag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4" Type="http://schemas.openxmlformats.org/officeDocument/2006/relationships/tags" Target="../tags/tag8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26.png"/><Relationship Id="rId9" Type="http://schemas.openxmlformats.org/officeDocument/2006/relationships/image" Target="../media/image49.png"/><Relationship Id="rId1" Type="http://schemas.openxmlformats.org/officeDocument/2006/relationships/tags" Target="../tags/tag77.xml"/><Relationship Id="rId2" Type="http://schemas.openxmlformats.org/officeDocument/2006/relationships/tags" Target="../tags/tag7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20" Type="http://schemas.openxmlformats.org/officeDocument/2006/relationships/image" Target="../media/image72.png"/><Relationship Id="rId21" Type="http://schemas.openxmlformats.org/officeDocument/2006/relationships/image" Target="../media/image73.png"/><Relationship Id="rId22" Type="http://schemas.openxmlformats.org/officeDocument/2006/relationships/image" Target="../media/image74.png"/><Relationship Id="rId23" Type="http://schemas.openxmlformats.org/officeDocument/2006/relationships/image" Target="../media/image75.emf"/><Relationship Id="rId10" Type="http://schemas.openxmlformats.org/officeDocument/2006/relationships/tags" Target="../tags/tag90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7" Type="http://schemas.openxmlformats.org/officeDocument/2006/relationships/image" Target="../media/image69.png"/><Relationship Id="rId18" Type="http://schemas.openxmlformats.org/officeDocument/2006/relationships/image" Target="../media/image70.png"/><Relationship Id="rId19" Type="http://schemas.openxmlformats.org/officeDocument/2006/relationships/image" Target="../media/image71.png"/><Relationship Id="rId1" Type="http://schemas.openxmlformats.org/officeDocument/2006/relationships/tags" Target="../tags/tag81.xml"/><Relationship Id="rId2" Type="http://schemas.openxmlformats.org/officeDocument/2006/relationships/tags" Target="../tags/tag82.xml"/><Relationship Id="rId3" Type="http://schemas.openxmlformats.org/officeDocument/2006/relationships/tags" Target="../tags/tag83.xml"/><Relationship Id="rId4" Type="http://schemas.openxmlformats.org/officeDocument/2006/relationships/tags" Target="../tags/tag84.xml"/><Relationship Id="rId5" Type="http://schemas.openxmlformats.org/officeDocument/2006/relationships/tags" Target="../tags/tag85.xml"/><Relationship Id="rId6" Type="http://schemas.openxmlformats.org/officeDocument/2006/relationships/tags" Target="../tags/tag86.xml"/><Relationship Id="rId7" Type="http://schemas.openxmlformats.org/officeDocument/2006/relationships/tags" Target="../tags/tag87.xml"/><Relationship Id="rId8" Type="http://schemas.openxmlformats.org/officeDocument/2006/relationships/tags" Target="../tags/tag8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tags" Target="../tags/tag91.xml"/><Relationship Id="rId2" Type="http://schemas.openxmlformats.org/officeDocument/2006/relationships/tags" Target="../tags/tag9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4" Type="http://schemas.openxmlformats.org/officeDocument/2006/relationships/tags" Target="../tags/tag9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11.png"/><Relationship Id="rId9" Type="http://schemas.openxmlformats.org/officeDocument/2006/relationships/image" Target="../media/image77.png"/><Relationship Id="rId1" Type="http://schemas.openxmlformats.org/officeDocument/2006/relationships/tags" Target="../tags/tag93.xml"/><Relationship Id="rId2" Type="http://schemas.openxmlformats.org/officeDocument/2006/relationships/tags" Target="../tags/tag9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tags" Target="../tags/tag97.xml"/><Relationship Id="rId2" Type="http://schemas.openxmlformats.org/officeDocument/2006/relationships/tags" Target="../tags/tag9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hyperlink" Target="http://en.wikipedia.org/wiki/Image:Thomasbayes.jpg" TargetMode="External"/><Relationship Id="rId9" Type="http://schemas.openxmlformats.org/officeDocument/2006/relationships/image" Target="../media/image87.jpeg"/><Relationship Id="rId1" Type="http://schemas.openxmlformats.org/officeDocument/2006/relationships/tags" Target="../tags/tag99.xml"/><Relationship Id="rId2" Type="http://schemas.openxmlformats.org/officeDocument/2006/relationships/tags" Target="../tags/tag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9.png"/><Relationship Id="rId5" Type="http://schemas.openxmlformats.org/officeDocument/2006/relationships/image" Target="../media/image11.png"/><Relationship Id="rId1" Type="http://schemas.openxmlformats.org/officeDocument/2006/relationships/tags" Target="../tags/tag102.xml"/><Relationship Id="rId2" Type="http://schemas.openxmlformats.org/officeDocument/2006/relationships/tags" Target="../tags/tag10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tags" Target="../tags/tag104.x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92792" y="1412809"/>
            <a:ext cx="5030501" cy="4800600"/>
          </a:xfrm>
        </p:spPr>
        <p:txBody>
          <a:bodyPr/>
          <a:lstStyle/>
          <a:p>
            <a:r>
              <a:rPr lang="en-US" sz="2000" dirty="0" smtClean="0"/>
              <a:t>Homework 5: Reinforcement Learning</a:t>
            </a:r>
          </a:p>
          <a:p>
            <a:pPr lvl="1"/>
            <a:r>
              <a:rPr lang="en-US" sz="2000" dirty="0" smtClean="0"/>
              <a:t>Released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Due Monday 3/3 at 11:59pm</a:t>
            </a:r>
          </a:p>
          <a:p>
            <a:pPr lvl="2"/>
            <a:endParaRPr lang="en-US" sz="1400" dirty="0" smtClean="0"/>
          </a:p>
          <a:p>
            <a:r>
              <a:rPr lang="en-US" sz="2000" dirty="0" smtClean="0"/>
              <a:t>Project 3: MDPs and Reinforcement Learning</a:t>
            </a:r>
          </a:p>
          <a:p>
            <a:pPr lvl="1"/>
            <a:r>
              <a:rPr lang="en-US" sz="2000" dirty="0"/>
              <a:t>Released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Due Friday 3/7 at 5pm</a:t>
            </a:r>
          </a:p>
          <a:p>
            <a:pPr lvl="1"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Optional contest</a:t>
            </a:r>
          </a:p>
          <a:p>
            <a:pPr lvl="2">
              <a:buClr>
                <a:srgbClr val="000000"/>
              </a:buClr>
            </a:pPr>
            <a:r>
              <a:rPr lang="en-US" sz="1600" dirty="0" smtClean="0">
                <a:solidFill>
                  <a:srgbClr val="FF0000"/>
                </a:solidFill>
              </a:rPr>
              <a:t>Due Thursday </a:t>
            </a:r>
            <a:r>
              <a:rPr lang="en-US" sz="1600" dirty="0">
                <a:solidFill>
                  <a:srgbClr val="FF0000"/>
                </a:solidFill>
              </a:rPr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/13 at 11:59pm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Project 2 Contest Results</a:t>
            </a:r>
          </a:p>
          <a:p>
            <a:pPr lvl="1"/>
            <a:r>
              <a:rPr lang="en-US" sz="2000" dirty="0" smtClean="0"/>
              <a:t>Announced in today’s lecture, right after break</a:t>
            </a:r>
          </a:p>
          <a:p>
            <a:pPr lvl="1"/>
            <a:endParaRPr lang="en-US" sz="1600" dirty="0" smtClean="0"/>
          </a:p>
          <a:p>
            <a:endParaRPr lang="en-US" sz="22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sz="20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26767" y="1413621"/>
            <a:ext cx="544510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Midterm 1</a:t>
            </a:r>
          </a:p>
          <a:p>
            <a:pPr lvl="3"/>
            <a:endParaRPr lang="en-US" sz="800" dirty="0" smtClean="0"/>
          </a:p>
          <a:p>
            <a:pPr lvl="1"/>
            <a:r>
              <a:rPr lang="en-US" sz="2000" dirty="0" smtClean="0"/>
              <a:t>Monday 3/10, 6:30pm-9:30pm</a:t>
            </a:r>
          </a:p>
          <a:p>
            <a:pPr lvl="2"/>
            <a:r>
              <a:rPr lang="en-US" sz="1600" dirty="0" smtClean="0"/>
              <a:t>[A-F] 120 Latimer</a:t>
            </a:r>
          </a:p>
          <a:p>
            <a:pPr lvl="2"/>
            <a:r>
              <a:rPr lang="en-US" sz="1600" dirty="0" smtClean="0"/>
              <a:t>[G-S] 1 Pimentel</a:t>
            </a:r>
          </a:p>
          <a:p>
            <a:pPr lvl="2"/>
            <a:r>
              <a:rPr lang="en-US" sz="1600" dirty="0" smtClean="0"/>
              <a:t>[T-Z] 145 </a:t>
            </a:r>
            <a:r>
              <a:rPr lang="en-US" sz="1600" dirty="0" err="1" smtClean="0"/>
              <a:t>Dwinelle</a:t>
            </a:r>
            <a:endParaRPr lang="en-US" sz="1600" dirty="0" smtClean="0"/>
          </a:p>
          <a:p>
            <a:pPr lvl="2"/>
            <a:endParaRPr lang="en-US" sz="800" dirty="0" smtClean="0"/>
          </a:p>
          <a:p>
            <a:pPr lvl="1"/>
            <a:r>
              <a:rPr lang="en-US" sz="2000" dirty="0" smtClean="0"/>
              <a:t>Preparation page up</a:t>
            </a:r>
          </a:p>
          <a:p>
            <a:pPr lvl="2"/>
            <a:r>
              <a:rPr lang="en-US" sz="1600" dirty="0" smtClean="0"/>
              <a:t>Topics: Lectures 1 through 11 (inclusive)</a:t>
            </a:r>
          </a:p>
          <a:p>
            <a:pPr lvl="2"/>
            <a:r>
              <a:rPr lang="en-US" sz="1600" dirty="0" smtClean="0"/>
              <a:t>Past exams</a:t>
            </a:r>
          </a:p>
          <a:p>
            <a:pPr lvl="2"/>
            <a:r>
              <a:rPr lang="en-US" sz="1600" dirty="0" smtClean="0"/>
              <a:t>Special midterm 1 office hours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Practice Midterm 1</a:t>
            </a:r>
            <a:endParaRPr lang="en-US" sz="2000" dirty="0"/>
          </a:p>
          <a:p>
            <a:pPr lvl="3"/>
            <a:endParaRPr lang="en-US" sz="400" dirty="0"/>
          </a:p>
          <a:p>
            <a:pPr lvl="2"/>
            <a:r>
              <a:rPr lang="en-US" sz="1600" dirty="0" smtClean="0"/>
              <a:t>Optional</a:t>
            </a:r>
          </a:p>
          <a:p>
            <a:pPr lvl="2"/>
            <a:r>
              <a:rPr lang="en-US" sz="1600" dirty="0" smtClean="0"/>
              <a:t>One point of EC on Midterm 1 for completing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Due: Saturday 3/10 at 11:59pm</a:t>
            </a:r>
          </a:p>
          <a:p>
            <a:pPr lvl="2"/>
            <a:endParaRPr lang="en-US" sz="1200" dirty="0" smtClean="0"/>
          </a:p>
          <a:p>
            <a:endParaRPr lang="en-US" sz="22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471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	Shorthand notation: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</a:t>
            </a:r>
            <a:r>
              <a:rPr lang="en-US" sz="2400" dirty="0" smtClean="0"/>
              <a:t>are unique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 smtClean="0"/>
              <a:t>Unobserved random variables have distributions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3"/>
            <a:endParaRPr lang="en-US" sz="1200" dirty="0" smtClean="0"/>
          </a:p>
          <a:p>
            <a:r>
              <a:rPr lang="en-US" sz="2400" dirty="0" smtClean="0"/>
              <a:t>A distribution is a TABLE of probabilities of values</a:t>
            </a:r>
          </a:p>
          <a:p>
            <a:pPr lvl="8"/>
            <a:endParaRPr lang="en-US" sz="1200" dirty="0" smtClean="0"/>
          </a:p>
          <a:p>
            <a:r>
              <a:rPr lang="en-US" sz="2400" dirty="0" smtClean="0"/>
              <a:t>A probability (lower case value) is a single number</a:t>
            </a:r>
          </a:p>
          <a:p>
            <a:pPr lvl="2"/>
            <a:endParaRPr lang="en-US" sz="1600" dirty="0" smtClean="0"/>
          </a:p>
          <a:p>
            <a:endParaRPr lang="en-US" sz="2400" dirty="0" smtClean="0"/>
          </a:p>
          <a:p>
            <a:r>
              <a:rPr lang="en-US" sz="2400" dirty="0" smtClean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/>
                <a:gridCol w="76898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 </a:t>
            </a:r>
            <a:r>
              <a:rPr lang="en-US" sz="2400" i="1" dirty="0" smtClean="0"/>
              <a:t>joint distribution</a:t>
            </a:r>
            <a:r>
              <a:rPr lang="en-US" sz="2400" dirty="0" smtClean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	specifies a real number for each assignment (or </a:t>
            </a:r>
            <a:r>
              <a:rPr lang="en-US" sz="2400" i="1" dirty="0" smtClean="0"/>
              <a:t>outcome</a:t>
            </a:r>
            <a:r>
              <a:rPr lang="en-US" sz="2400" dirty="0" smtClean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 smtClean="0"/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5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lvl="7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/>
                <a:gridCol w="720541"/>
                <a:gridCol w="857748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Assignments are called </a:t>
            </a:r>
            <a:r>
              <a:rPr lang="en-US" sz="1800" i="1" dirty="0" smtClean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 smtClean="0"/>
              <a:t>Normalized:</a:t>
            </a:r>
            <a:r>
              <a:rPr lang="en-US" sz="1800" dirty="0" smtClean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An </a:t>
            </a:r>
            <a:r>
              <a:rPr lang="en-US" sz="2800" i="1" dirty="0" smtClean="0"/>
              <a:t>event</a:t>
            </a:r>
            <a:r>
              <a:rPr lang="en-US" sz="2800" dirty="0" smtClean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Typically, the events we care about are </a:t>
            </a:r>
            <a:r>
              <a:rPr lang="en-US" sz="2800" i="1" dirty="0" smtClean="0"/>
              <a:t>partial assignments</a:t>
            </a:r>
            <a:r>
              <a:rPr lang="en-US" sz="2800" dirty="0" smtClean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 smtClean="0"/>
              <a:t>Marginal distributions are sub-tables which eliminate variables </a:t>
            </a:r>
          </a:p>
          <a:p>
            <a:pPr eaLnBrk="1" hangingPunct="1"/>
            <a:r>
              <a:rPr lang="en-US" sz="2000" dirty="0" smtClean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 simple relation between joint and conditional probabilities</a:t>
            </a:r>
          </a:p>
          <a:p>
            <a:pPr lvl="1" eaLnBrk="1" hangingPunct="1"/>
            <a:r>
              <a:rPr lang="en-US" sz="2000" dirty="0" smtClean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 smtClean="0">
                <a:solidFill>
                  <a:schemeClr val="accent2"/>
                </a:solidFill>
              </a:rPr>
              <a:t>definition</a:t>
            </a:r>
            <a:r>
              <a:rPr lang="en-US" sz="2000" dirty="0" smtClean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  <a:endParaRPr lang="en-US" sz="2000" i="1" dirty="0">
              <a:solidFill>
                <a:srgbClr val="FF9786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  <a:endParaRPr lang="en-US" sz="20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 smtClean="0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 smtClean="0">
                <a:solidFill>
                  <a:srgbClr val="E57071"/>
                </a:solidFill>
                <a:latin typeface="Calibri"/>
                <a:cs typeface="Calibri"/>
              </a:rPr>
              <a:t>)</a:t>
            </a:r>
            <a:endParaRPr lang="en-US" sz="2000" i="1" dirty="0">
              <a:solidFill>
                <a:srgbClr val="E57071"/>
              </a:solidFill>
              <a:latin typeface="Calibri"/>
              <a:cs typeface="Calibri"/>
            </a:endParaRP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Our Status in CS188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We</a:t>
            </a:r>
            <a:r>
              <a:rPr lang="ja-JP" altLang="en-US" sz="2800" dirty="0" smtClean="0">
                <a:ea typeface="ＭＳ Ｐゴシック" pitchFamily="34" charset="-128"/>
              </a:rPr>
              <a:t>’</a:t>
            </a:r>
            <a:r>
              <a:rPr lang="en-US" altLang="ja-JP" sz="2800" dirty="0" smtClean="0">
                <a:ea typeface="ＭＳ Ｐゴシック" pitchFamily="34" charset="-128"/>
              </a:rPr>
              <a:t>re done with Part I Search and Planning!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 smtClean="0">
                <a:ea typeface="ＭＳ Ｐゴシック" pitchFamily="34" charset="-128"/>
              </a:rPr>
              <a:t>Part II: Probabilistic Reasoning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Tracking objects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Robot mapping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Genetics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Error correcting codes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… lots more!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Part III: 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62" y="2269319"/>
            <a:ext cx="5381661" cy="3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 smtClean="0">
                <a:latin typeface="Calibri"/>
                <a:cs typeface="Calibri"/>
              </a:rPr>
              <a:t>SELECT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/>
                <a:gridCol w="733895"/>
                <a:gridCol w="558396"/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 smtClean="0">
                <a:latin typeface="Calibri"/>
                <a:cs typeface="Calibri"/>
              </a:rPr>
              <a:t>NORMALIZE </a:t>
            </a:r>
            <a:r>
              <a:rPr lang="en-US" sz="2000" dirty="0" smtClean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>
                <a:latin typeface="Calibri"/>
                <a:cs typeface="Calibri"/>
              </a:rPr>
              <a:t>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/>
                <a:gridCol w="733895"/>
                <a:gridCol w="558396"/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 smtClean="0">
                <a:latin typeface="Calibri"/>
                <a:cs typeface="Calibri"/>
              </a:rPr>
              <a:t>SELECT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 smtClean="0">
                <a:latin typeface="Calibri"/>
                <a:cs typeface="Calibri"/>
              </a:rPr>
              <a:t>NORMALIZE </a:t>
            </a:r>
            <a:r>
              <a:rPr lang="en-US" sz="2000" dirty="0" smtClean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>
                <a:latin typeface="Calibri"/>
                <a:cs typeface="Calibri"/>
              </a:rPr>
              <a:t>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06258"/>
              </p:ext>
            </p:extLst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 smtClean="0">
                <a:latin typeface="Calibri"/>
                <a:cs typeface="Calibri"/>
              </a:rPr>
              <a:t>SELECT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 smtClean="0">
                <a:latin typeface="Calibri"/>
                <a:cs typeface="Calibri"/>
              </a:rPr>
              <a:t>NORMALIZE </a:t>
            </a:r>
            <a:r>
              <a:rPr lang="en-US" sz="2000" dirty="0" smtClean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>
                <a:latin typeface="Calibri"/>
                <a:cs typeface="Calibri"/>
              </a:rPr>
              <a:t>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P(X | Y=-y)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 smtClean="0"/>
              <a:t>Procedure:</a:t>
            </a:r>
          </a:p>
          <a:p>
            <a:pPr lvl="1"/>
            <a:r>
              <a:rPr lang="en-US" sz="2000" dirty="0" smtClean="0"/>
              <a:t>Step 1: Compute Z = sum over all entries</a:t>
            </a:r>
          </a:p>
          <a:p>
            <a:pPr lvl="1"/>
            <a:r>
              <a:rPr lang="en-US" sz="2000" dirty="0" smtClean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Example 1</a:t>
            </a:r>
          </a:p>
          <a:p>
            <a:pPr lvl="1"/>
            <a:endParaRPr lang="en-US" sz="20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All entries sum to ONE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 = 0.5</a:t>
            </a:r>
            <a:endParaRPr lang="en-US" dirty="0"/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Example 2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/>
                <a:gridCol w="756848"/>
                <a:gridCol w="75684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</a:t>
            </a:r>
            <a:endParaRPr lang="en-US" dirty="0"/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= 50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</a:t>
            </a:r>
            <a:endParaRPr lang="en-US" dirty="0"/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/>
                <a:gridCol w="756848"/>
                <a:gridCol w="75684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Normalization Trick</a:t>
            </a:r>
          </a:p>
        </p:txBody>
      </p:sp>
      <p:sp>
        <p:nvSpPr>
          <p:cNvPr id="1051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772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 trick to get a whole conditional distribution at once: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Select the joint probabilities matching the evidence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Normalize the selection (make it sum to one)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Why does this work? Sum of selection is P(evidence)!  (P(r),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</a:t>
            </a:r>
          </a:p>
        </p:txBody>
      </p:sp>
      <p:graphicFrame>
        <p:nvGraphicFramePr>
          <p:cNvPr id="105165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705634"/>
              </p:ext>
            </p:extLst>
          </p:nvPr>
        </p:nvGraphicFramePr>
        <p:xfrm>
          <a:off x="611188" y="320357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1678" name="Line 30"/>
          <p:cNvSpPr>
            <a:spLocks noChangeShapeType="1"/>
          </p:cNvSpPr>
          <p:nvPr/>
        </p:nvSpPr>
        <p:spPr bwMode="auto">
          <a:xfrm>
            <a:off x="2973388" y="4011613"/>
            <a:ext cx="8159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7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741583"/>
              </p:ext>
            </p:extLst>
          </p:nvPr>
        </p:nvGraphicFramePr>
        <p:xfrm>
          <a:off x="3883025" y="3582988"/>
          <a:ext cx="1866900" cy="1114425"/>
        </p:xfrm>
        <a:graphic>
          <a:graphicData uri="http://schemas.openxmlformats.org/drawingml/2006/table">
            <a:tbl>
              <a:tblPr/>
              <a:tblGrid>
                <a:gridCol w="611973"/>
                <a:gridCol w="712676"/>
                <a:gridCol w="5422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1693" name="Line 45"/>
          <p:cNvSpPr>
            <a:spLocks noChangeShapeType="1"/>
          </p:cNvSpPr>
          <p:nvPr/>
        </p:nvSpPr>
        <p:spPr bwMode="auto">
          <a:xfrm>
            <a:off x="5881688" y="3979863"/>
            <a:ext cx="8064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9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83600"/>
              </p:ext>
            </p:extLst>
          </p:nvPr>
        </p:nvGraphicFramePr>
        <p:xfrm>
          <a:off x="6859588" y="3582988"/>
          <a:ext cx="1581150" cy="1114425"/>
        </p:xfrm>
        <a:graphic>
          <a:graphicData uri="http://schemas.openxmlformats.org/drawingml/2006/table">
            <a:tbl>
              <a:tblPr/>
              <a:tblGrid>
                <a:gridCol w="857250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1708" name="Text Box 60"/>
          <p:cNvSpPr txBox="1">
            <a:spLocks noChangeArrowheads="1"/>
          </p:cNvSpPr>
          <p:nvPr/>
        </p:nvSpPr>
        <p:spPr bwMode="auto">
          <a:xfrm>
            <a:off x="2944813" y="4194175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Select</a:t>
            </a:r>
          </a:p>
        </p:txBody>
      </p:sp>
      <p:sp>
        <p:nvSpPr>
          <p:cNvPr id="1051709" name="Text Box 61"/>
          <p:cNvSpPr txBox="1">
            <a:spLocks noChangeArrowheads="1"/>
          </p:cNvSpPr>
          <p:nvPr/>
        </p:nvSpPr>
        <p:spPr bwMode="auto">
          <a:xfrm>
            <a:off x="5745163" y="4162425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1051710" name="Picture 6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176588"/>
            <a:ext cx="10001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1" name="Picture 6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121025"/>
            <a:ext cx="969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5" name="Picture 6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58039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0" name="Picture 5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71775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86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78" grpId="0" animBg="1"/>
      <p:bldP spid="1051693" grpId="0" animBg="1"/>
      <p:bldP spid="1051708" grpId="0"/>
      <p:bldP spid="10517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Conditional Distributions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56488"/>
              </p:ext>
            </p:extLst>
          </p:nvPr>
        </p:nvGraphicFramePr>
        <p:xfrm>
          <a:off x="5416550" y="343535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57381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51360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96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3011488"/>
            <a:ext cx="1179513" cy="2984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14397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Conditional Distributions</a:t>
            </a:r>
          </a:p>
        </p:txBody>
      </p:sp>
      <p:sp>
        <p:nvSpPr>
          <p:cNvPr id="14398" name="TextBox 56"/>
          <p:cNvSpPr txBox="1">
            <a:spLocks noChangeArrowheads="1"/>
          </p:cNvSpPr>
          <p:nvPr/>
        </p:nvSpPr>
        <p:spPr bwMode="auto">
          <a:xfrm>
            <a:off x="5827713" y="2384425"/>
            <a:ext cx="2587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We generally compute conditional probabilities </a:t>
            </a:r>
          </a:p>
          <a:p>
            <a:pPr lvl="1" eaLnBrk="1" hangingPunct="1"/>
            <a:r>
              <a:rPr lang="en-US" sz="2000" dirty="0" smtClean="0"/>
              <a:t>P(on time | no reported accidents) = 0.90</a:t>
            </a:r>
          </a:p>
          <a:p>
            <a:pPr lvl="1" eaLnBrk="1" hangingPunct="1"/>
            <a:r>
              <a:rPr lang="en-US" sz="2000" dirty="0" smtClean="0"/>
              <a:t>These represent the agent’s </a:t>
            </a:r>
            <a:r>
              <a:rPr lang="en-US" sz="2000" i="1" dirty="0" smtClean="0"/>
              <a:t>beliefs</a:t>
            </a:r>
            <a:r>
              <a:rPr lang="en-US" sz="2000" dirty="0" smtClean="0"/>
              <a:t> given the evidence</a:t>
            </a:r>
            <a:endParaRPr lang="en-US" sz="2000" i="1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Probabilities change with new evidence:</a:t>
            </a:r>
          </a:p>
          <a:p>
            <a:pPr lvl="1" eaLnBrk="1" hangingPunct="1"/>
            <a:r>
              <a:rPr lang="en-US" sz="2000" dirty="0" smtClean="0"/>
              <a:t>P(on time | no accidents, 5 a.m.) = 0.95</a:t>
            </a:r>
          </a:p>
          <a:p>
            <a:pPr lvl="1" eaLnBrk="1" hangingPunct="1"/>
            <a:r>
              <a:rPr lang="en-US" sz="2000" dirty="0" smtClean="0"/>
              <a:t>P(on time | no accidents, 5 a.m., raining) = 0.80</a:t>
            </a:r>
          </a:p>
          <a:p>
            <a:pPr lvl="1" eaLnBrk="1" hangingPunct="1"/>
            <a:r>
              <a:rPr lang="en-US" sz="2000" dirty="0" smtClean="0"/>
              <a:t>Observing new evidence causes </a:t>
            </a:r>
            <a:r>
              <a:rPr lang="en-US" sz="2000" i="1" dirty="0" smtClean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 smtClean="0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 smtClean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P(</a:t>
            </a:r>
            <a:r>
              <a:rPr lang="en-US" sz="2400" dirty="0"/>
              <a:t>W</a:t>
            </a:r>
            <a:r>
              <a:rPr lang="en-US" sz="2400" dirty="0" smtClean="0"/>
              <a:t>)?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P(</a:t>
            </a:r>
            <a:r>
              <a:rPr lang="en-US" sz="2400" dirty="0"/>
              <a:t>W</a:t>
            </a:r>
            <a:r>
              <a:rPr lang="en-US" sz="2400" dirty="0" smtClean="0"/>
              <a:t> | winter)?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P(</a:t>
            </a:r>
            <a:r>
              <a:rPr lang="en-US" sz="2400" dirty="0"/>
              <a:t>W</a:t>
            </a:r>
            <a:r>
              <a:rPr lang="en-US" sz="2400" dirty="0" smtClean="0"/>
              <a:t>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074790"/>
              </p:ext>
            </p:extLst>
          </p:nvPr>
        </p:nvGraphicFramePr>
        <p:xfrm>
          <a:off x="7852551" y="1515801"/>
          <a:ext cx="3484335" cy="3566160"/>
        </p:xfrm>
        <a:graphic>
          <a:graphicData uri="http://schemas.openxmlformats.org/drawingml/2006/table">
            <a:tbl>
              <a:tblPr/>
              <a:tblGrid>
                <a:gridCol w="1036410"/>
                <a:gridCol w="828675"/>
                <a:gridCol w="828675"/>
                <a:gridCol w="7905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Worst-case time complexity O(</a:t>
            </a:r>
            <a:r>
              <a:rPr lang="en-US" sz="2000" dirty="0" err="1" smtClean="0"/>
              <a:t>d</a:t>
            </a:r>
            <a:r>
              <a:rPr lang="en-US" sz="2000" baseline="30000" dirty="0" err="1" smtClean="0"/>
              <a:t>n</a:t>
            </a:r>
            <a:r>
              <a:rPr lang="en-US" sz="2000" dirty="0" smtClean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Space complexity O(</a:t>
            </a:r>
            <a:r>
              <a:rPr lang="en-US" sz="2000" dirty="0" err="1" smtClean="0"/>
              <a:t>d</a:t>
            </a:r>
            <a:r>
              <a:rPr lang="en-US" sz="2000" baseline="30000" dirty="0" err="1" smtClean="0"/>
              <a:t>n</a:t>
            </a:r>
            <a:r>
              <a:rPr lang="en-US" sz="2000" dirty="0" smtClean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by Enumeration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Sometimes have conditional distributions but want the joint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Example: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704850"/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Why is this always true?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 Rule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Example: Diagnostic probability from causal probability: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Example:</a:t>
            </a:r>
          </a:p>
          <a:p>
            <a:pPr lvl="1" eaLnBrk="1" hangingPunct="1"/>
            <a:r>
              <a:rPr lang="en-US" sz="2000" dirty="0" smtClean="0"/>
              <a:t>M: meningitis, S: stiff neck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lvl="4"/>
            <a:endParaRPr lang="en-US" sz="12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r>
              <a:rPr lang="en-US" sz="2000" dirty="0" smtClean="0"/>
              <a:t>Note: posterior probability of meningitis still very small</a:t>
            </a:r>
          </a:p>
          <a:p>
            <a:pPr lvl="1" eaLnBrk="1" hangingPunct="1"/>
            <a:r>
              <a:rPr lang="en-US" sz="2000" dirty="0" smtClean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givens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Quiz: Bayes’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is P(W | dry) ? </a:t>
            </a:r>
            <a:endParaRPr lang="en-US" dirty="0"/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707432"/>
              </p:ext>
            </p:extLst>
          </p:nvPr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C00000"/>
                </a:solidFill>
              </a:rPr>
              <a:t>Prior distribution </a:t>
            </a:r>
            <a:r>
              <a:rPr lang="en-US" sz="2000" dirty="0" smtClean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We can calculate the </a:t>
            </a:r>
            <a:r>
              <a:rPr lang="en-US" sz="2400" dirty="0" smtClean="0">
                <a:solidFill>
                  <a:srgbClr val="C00000"/>
                </a:solidFill>
              </a:rPr>
              <a:t>posterior distribution</a:t>
            </a:r>
            <a:r>
              <a:rPr lang="en-US" sz="2400" dirty="0" smtClean="0"/>
              <a:t> P(</a:t>
            </a:r>
            <a:r>
              <a:rPr lang="en-US" sz="2400" dirty="0" err="1" smtClean="0"/>
              <a:t>G|r</a:t>
            </a:r>
            <a:r>
              <a:rPr lang="en-US" sz="2400" dirty="0" smtClean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6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Demo: Ghostbuster – with probability (L12D2) ]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Ghostbusters with Probability</a:t>
            </a:r>
            <a:endParaRPr lang="en-US" dirty="0"/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Probability</a:t>
            </a:r>
          </a:p>
          <a:p>
            <a:pPr lvl="8"/>
            <a:endParaRPr lang="en-US" sz="300" dirty="0" smtClean="0"/>
          </a:p>
          <a:p>
            <a:pPr lvl="1" eaLnBrk="1" hangingPunct="1"/>
            <a:r>
              <a:rPr lang="en-US" sz="2400" dirty="0" smtClean="0"/>
              <a:t>Random Variables</a:t>
            </a:r>
          </a:p>
          <a:p>
            <a:pPr lvl="1" eaLnBrk="1" hangingPunct="1"/>
            <a:r>
              <a:rPr lang="en-US" sz="2400" dirty="0" smtClean="0"/>
              <a:t>Joint and Marginal Distributions</a:t>
            </a:r>
          </a:p>
          <a:p>
            <a:pPr lvl="1" eaLnBrk="1" hangingPunct="1"/>
            <a:r>
              <a:rPr lang="en-US" sz="2400" dirty="0" smtClean="0"/>
              <a:t>Conditional Distribution</a:t>
            </a:r>
          </a:p>
          <a:p>
            <a:pPr lvl="1" eaLnBrk="1" hangingPunct="1"/>
            <a:r>
              <a:rPr lang="en-US" sz="2400" dirty="0" smtClean="0"/>
              <a:t>Product Rule, Chain Rule, Bayes’ Rule</a:t>
            </a:r>
          </a:p>
          <a:p>
            <a:pPr lvl="1" eaLnBrk="1" hangingPunct="1"/>
            <a:r>
              <a:rPr lang="en-US" sz="2400" dirty="0" smtClean="0"/>
              <a:t>Inference</a:t>
            </a:r>
          </a:p>
          <a:p>
            <a:pPr lvl="1" eaLnBrk="1" hangingPunct="1"/>
            <a:r>
              <a:rPr lang="en-US" sz="2400" dirty="0" smtClean="0"/>
              <a:t>Independence</a:t>
            </a:r>
          </a:p>
          <a:p>
            <a:pPr lvl="2"/>
            <a:endParaRPr lang="en-US" sz="2000" dirty="0" smtClean="0"/>
          </a:p>
          <a:p>
            <a:pPr eaLnBrk="1" hangingPunct="1"/>
            <a:r>
              <a:rPr lang="en-US" sz="2800" dirty="0" smtClean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</a:t>
            </a:r>
            <a:r>
              <a:rPr lang="en-US" dirty="0" smtClean="0"/>
              <a:t>Markov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 smtClean="0"/>
              <a:t>A ghost is in the grid somewhere</a:t>
            </a:r>
          </a:p>
          <a:p>
            <a:r>
              <a:rPr lang="en-US" sz="2400" dirty="0" smtClean="0"/>
              <a:t>Sensor readings tell how close a square is to the ghost</a:t>
            </a:r>
          </a:p>
          <a:p>
            <a:pPr lvl="1"/>
            <a:r>
              <a:rPr lang="en-US" sz="2000" dirty="0" smtClean="0"/>
              <a:t>On the ghost: red</a:t>
            </a:r>
          </a:p>
          <a:p>
            <a:pPr lvl="1"/>
            <a:r>
              <a:rPr lang="en-US" sz="2000" dirty="0" smtClean="0"/>
              <a:t>1 or 2 away: orange</a:t>
            </a:r>
          </a:p>
          <a:p>
            <a:pPr lvl="1"/>
            <a:r>
              <a:rPr lang="en-US" sz="2000" dirty="0" smtClean="0"/>
              <a:t>3 or 4 away: yellow</a:t>
            </a:r>
          </a:p>
          <a:p>
            <a:pPr lvl="1"/>
            <a:r>
              <a:rPr lang="en-US" sz="2000" dirty="0" smtClean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/>
                <a:gridCol w="1841897"/>
                <a:gridCol w="1841897"/>
                <a:gridCol w="1841897"/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Demo: Ghostbuster – no probability (L12D1) ]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Ghostbuster – No probability</a:t>
            </a:r>
            <a:endParaRPr lang="en-US" dirty="0"/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/>
              <a:t>Observed variables (evidence)</a:t>
            </a:r>
            <a:r>
              <a:rPr lang="en-US" sz="2000" dirty="0" smtClean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/>
              <a:t>Unobserved variables</a:t>
            </a:r>
            <a:r>
              <a:rPr lang="en-US" sz="2000" dirty="0" smtClean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/>
              <a:t>Model</a:t>
            </a:r>
            <a:r>
              <a:rPr lang="en-US" sz="2000" dirty="0" smtClean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 lvl="6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6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 in {true, false}   (often write as {+r, </a:t>
            </a:r>
            <a:r>
              <a:rPr lang="en-US" sz="2000" dirty="0" smtClean="0">
                <a:sym typeface="Symbol" pitchFamily="18" charset="2"/>
              </a:rPr>
              <a:t>-</a:t>
            </a:r>
            <a:r>
              <a:rPr lang="en-US" sz="2000" dirty="0" smtClean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 in [0, </a:t>
            </a:r>
            <a:r>
              <a:rPr lang="en-US" sz="2000" dirty="0" smtClean="0">
                <a:sym typeface="Symbol" pitchFamily="18" charset="2"/>
              </a:rPr>
              <a:t>)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 smtClean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 smtClean="0"/>
              <a:t>Temperature: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3"/>
            <a:endParaRPr lang="en-US" sz="1200" dirty="0" smtClean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/>
                <a:gridCol w="571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/>
                <a:gridCol w="76898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 smtClean="0"/>
          </a:p>
          <a:p>
            <a:endParaRPr lang="en-US" sz="2400" dirty="0" smtClean="0"/>
          </a:p>
          <a:p>
            <a:pPr lvl="1"/>
            <a:r>
              <a:rPr lang="en-US" sz="2000" dirty="0" smtClean="0"/>
              <a:t>Weather: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3"/>
            <a:endParaRPr lang="en-US" sz="12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36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 | r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5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48079</TotalTime>
  <Words>2418</Words>
  <Application>Microsoft Macintosh PowerPoint</Application>
  <PresentationFormat>Custom</PresentationFormat>
  <Paragraphs>946</Paragraphs>
  <Slides>40</Slides>
  <Notes>3</Notes>
  <HiddenSlides>3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dan-berkeley-nlp-v1</vt:lpstr>
      <vt:lpstr>Photo Editor Photo</vt:lpstr>
      <vt:lpstr>Announcements</vt:lpstr>
      <vt:lpstr>Our Status in CS188</vt:lpstr>
      <vt:lpstr>CS 188: Artificial Intelligence 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Marginal Distributions</vt:lpstr>
      <vt:lpstr>Quiz: Marginal Distributions</vt:lpstr>
      <vt:lpstr>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To Normalize</vt:lpstr>
      <vt:lpstr>Normalization Trick</vt:lpstr>
      <vt:lpstr>Conditional Distributions</vt:lpstr>
      <vt:lpstr>Probabilistic Inference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Ghostbusters, Revisited</vt:lpstr>
      <vt:lpstr>Video of Demo Ghostbusters with Probability</vt:lpstr>
      <vt:lpstr>Next Time: Markov Models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2607</cp:revision>
  <cp:lastPrinted>2014-02-27T08:03:23Z</cp:lastPrinted>
  <dcterms:created xsi:type="dcterms:W3CDTF">2004-08-27T04:16:05Z</dcterms:created>
  <dcterms:modified xsi:type="dcterms:W3CDTF">2014-08-21T23:42:49Z</dcterms:modified>
</cp:coreProperties>
</file>